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518" r:id="rId10"/>
    <p:sldId id="427" r:id="rId11"/>
    <p:sldId id="339" r:id="rId12"/>
    <p:sldId id="445" r:id="rId13"/>
    <p:sldId id="409" r:id="rId14"/>
    <p:sldId id="340" r:id="rId15"/>
    <p:sldId id="434" r:id="rId16"/>
    <p:sldId id="459" r:id="rId17"/>
    <p:sldId id="460" r:id="rId18"/>
    <p:sldId id="384" r:id="rId19"/>
    <p:sldId id="525" r:id="rId20"/>
    <p:sldId id="526" r:id="rId21"/>
    <p:sldId id="516" r:id="rId22"/>
    <p:sldId id="484" r:id="rId23"/>
    <p:sldId id="527" r:id="rId24"/>
    <p:sldId id="491" r:id="rId25"/>
    <p:sldId id="483" r:id="rId26"/>
    <p:sldId id="482" r:id="rId27"/>
    <p:sldId id="474" r:id="rId28"/>
    <p:sldId id="504" r:id="rId29"/>
    <p:sldId id="511" r:id="rId30"/>
    <p:sldId id="505" r:id="rId31"/>
    <p:sldId id="506" r:id="rId32"/>
    <p:sldId id="515" r:id="rId33"/>
    <p:sldId id="507" r:id="rId34"/>
    <p:sldId id="512" r:id="rId35"/>
    <p:sldId id="508" r:id="rId36"/>
    <p:sldId id="514" r:id="rId37"/>
    <p:sldId id="509" r:id="rId38"/>
    <p:sldId id="497" r:id="rId39"/>
    <p:sldId id="524" r:id="rId40"/>
    <p:sldId id="486" r:id="rId41"/>
    <p:sldId id="385" r:id="rId42"/>
    <p:sldId id="424" r:id="rId43"/>
    <p:sldId id="471" r:id="rId44"/>
    <p:sldId id="425" r:id="rId45"/>
    <p:sldId id="397" r:id="rId46"/>
    <p:sldId id="522" r:id="rId47"/>
    <p:sldId id="489" r:id="rId48"/>
    <p:sldId id="495" r:id="rId49"/>
    <p:sldId id="470" r:id="rId50"/>
    <p:sldId id="530" r:id="rId51"/>
    <p:sldId id="492" r:id="rId52"/>
    <p:sldId id="523" r:id="rId53"/>
    <p:sldId id="528" r:id="rId54"/>
    <p:sldId id="529" r:id="rId55"/>
    <p:sldId id="279" r:id="rId56"/>
  </p:sldIdLst>
  <p:sldSz cx="9144000" cy="6858000" type="screen4x3"/>
  <p:notesSz cx="6858000" cy="9144000"/>
  <p:embeddedFontLst>
    <p:embeddedFont>
      <p:font typeface="Dosis" panose="020B0604020202020204" charset="0"/>
      <p:regular r:id="rId58"/>
      <p:bold r:id="rId59"/>
    </p:embeddedFont>
    <p:embeddedFont>
      <p:font typeface="Sniglet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79462" autoAdjust="0"/>
  </p:normalViewPr>
  <p:slideViewPr>
    <p:cSldViewPr>
      <p:cViewPr varScale="1">
        <p:scale>
          <a:sx n="57" d="100"/>
          <a:sy n="57" d="100"/>
        </p:scale>
        <p:origin x="180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Prueb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s-ES" sz="3600"/>
              <a:t>Estimation error per Member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Alejandro Román</c:v>
                </c:pt>
              </c:strCache>
            </c:strRef>
          </c:tx>
          <c:spPr>
            <a:solidFill>
              <a:srgbClr val="212683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12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Hoja1!$D$2</c:f>
              <c:numCache>
                <c:formatCode>General</c:formatCode>
                <c:ptCount val="1"/>
                <c:pt idx="0">
                  <c:v>12.962962962962962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CB-49EC-B565-29A4C02BA614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Álvaro Domínguez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26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Hoja1!$D$3</c:f>
              <c:numCache>
                <c:formatCode>General</c:formatCode>
                <c:ptCount val="1"/>
                <c:pt idx="0">
                  <c:v>26.086956521739129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3CB-49EC-B565-29A4C02BA614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Miguel Ángel Baños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Hoja1!$D$4</c:f>
              <c:numCache>
                <c:formatCode>General</c:formatCode>
                <c:ptCount val="1"/>
                <c:pt idx="0">
                  <c:v>5.5555555555555554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CB-49EC-B565-29A4C02BA614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Alejandro Garrido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15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Hoja1!$D$5</c:f>
              <c:numCache>
                <c:formatCode>General</c:formatCode>
                <c:ptCount val="1"/>
                <c:pt idx="0">
                  <c:v>15.384615384615385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3CB-49EC-B565-29A4C02BA614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Andrés Fernández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57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Hoja1!$D$6</c:f>
              <c:numCache>
                <c:formatCode>General</c:formatCode>
                <c:ptCount val="1"/>
                <c:pt idx="0">
                  <c:v>57.894736842105267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3CB-49EC-B565-29A4C02BA614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Jesús Sosa</c:v>
                </c:pt>
              </c:strCache>
            </c:strRef>
          </c:tx>
          <c:spPr>
            <a:solidFill>
              <a:srgbClr val="FF66CC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10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Hoja1!$D$7</c:f>
              <c:numCache>
                <c:formatCode>General</c:formatCode>
                <c:ptCount val="1"/>
                <c:pt idx="0">
                  <c:v>10.526315789473683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3CB-49EC-B565-29A4C02BA614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Álvaro Sánchez</c:v>
                </c:pt>
              </c:strCache>
            </c:strRef>
          </c:tx>
          <c:spPr>
            <a:solidFill>
              <a:srgbClr val="00DEDE"/>
            </a:solidFill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sz="3000"/>
                      <a:t>43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CB-49EC-B565-29A4C02BA6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Hoja1!$D$8</c:f>
              <c:numCache>
                <c:formatCode>General</c:formatCode>
                <c:ptCount val="1"/>
                <c:pt idx="0">
                  <c:v>43.18181818181818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3CB-49EC-B565-29A4C02BA6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3815552"/>
        <c:axId val="214357632"/>
      </c:barChart>
      <c:catAx>
        <c:axId val="233815552"/>
        <c:scaling>
          <c:orientation val="minMax"/>
        </c:scaling>
        <c:delete val="1"/>
        <c:axPos val="b"/>
        <c:majorTickMark val="out"/>
        <c:minorTickMark val="none"/>
        <c:tickLblPos val="nextTo"/>
        <c:crossAx val="214357632"/>
        <c:crosses val="autoZero"/>
        <c:auto val="1"/>
        <c:lblAlgn val="ctr"/>
        <c:lblOffset val="100"/>
        <c:noMultiLvlLbl val="0"/>
      </c:catAx>
      <c:valAx>
        <c:axId val="2143576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s-ES" sz="3600"/>
                  <a:t>Percentage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600"/>
            </a:pPr>
            <a:endParaRPr lang="es-ES"/>
          </a:p>
        </c:txPr>
        <c:crossAx val="2338155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second 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right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wasn’t</a:t>
            </a:r>
            <a:r>
              <a:rPr lang="es-ES" baseline="0" dirty="0"/>
              <a:t> as </a:t>
            </a:r>
            <a:r>
              <a:rPr lang="es-ES" baseline="0" dirty="0" err="1"/>
              <a:t>good</a:t>
            </a:r>
            <a:r>
              <a:rPr lang="es-ES" baseline="0" dirty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response times and </a:t>
            </a:r>
            <a:r>
              <a:rPr lang="es-ES" baseline="0" dirty="0" err="1"/>
              <a:t>availability</a:t>
            </a:r>
            <a:r>
              <a:rPr lang="es-ES" baseline="0" dirty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syntax</a:t>
            </a:r>
            <a:r>
              <a:rPr lang="es-ES" baseline="0" dirty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baseline="0" dirty="0"/>
              <a:t> of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tables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right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status of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green</a:t>
            </a:r>
            <a:r>
              <a:rPr lang="es-ES" baseline="0" dirty="0"/>
              <a:t> </a:t>
            </a:r>
            <a:r>
              <a:rPr lang="es-ES" baseline="0" dirty="0" err="1"/>
              <a:t>colour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either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and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can use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no </a:t>
            </a:r>
            <a:r>
              <a:rPr lang="es-ES" baseline="0" dirty="0" err="1"/>
              <a:t>risk</a:t>
            </a:r>
            <a:r>
              <a:rPr lang="es-ES" baseline="0" dirty="0"/>
              <a:t> in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yellow</a:t>
            </a:r>
            <a:r>
              <a:rPr lang="es-ES" dirty="0"/>
              <a:t> </a:t>
            </a:r>
            <a:r>
              <a:rPr lang="es-ES" dirty="0" err="1"/>
              <a:t>colour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are a </a:t>
            </a:r>
            <a:r>
              <a:rPr lang="es-ES" baseline="0" dirty="0" err="1"/>
              <a:t>couple</a:t>
            </a:r>
            <a:r>
              <a:rPr lang="es-ES" baseline="0" dirty="0"/>
              <a:t> of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fully</a:t>
            </a:r>
            <a:r>
              <a:rPr lang="es-ES" baseline="0" dirty="0"/>
              <a:t> control,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aren’t</a:t>
            </a:r>
            <a:r>
              <a:rPr lang="es-ES" baseline="0" dirty="0"/>
              <a:t> </a:t>
            </a:r>
            <a:r>
              <a:rPr lang="es-ES" baseline="0" dirty="0" err="1"/>
              <a:t>cricital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carry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risk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usage</a:t>
            </a:r>
            <a:r>
              <a:rPr lang="es-ES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red </a:t>
            </a:r>
            <a:r>
              <a:rPr lang="es-ES" baseline="0" dirty="0" err="1"/>
              <a:t>colour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learnt</a:t>
            </a:r>
            <a:r>
              <a:rPr lang="es-ES" baseline="0" dirty="0"/>
              <a:t>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 has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</a:t>
            </a:r>
            <a:r>
              <a:rPr lang="es-ES" baseline="0" dirty="0" err="1"/>
              <a:t>possible</a:t>
            </a:r>
            <a:r>
              <a:rPr lang="es-ES" baseline="0" dirty="0"/>
              <a:t> </a:t>
            </a:r>
            <a:r>
              <a:rPr lang="es-ES" baseline="0" dirty="0" err="1"/>
              <a:t>delays</a:t>
            </a:r>
            <a:r>
              <a:rPr lang="es-ES" baseline="0" dirty="0"/>
              <a:t> in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.</a:t>
            </a:r>
            <a:endParaRPr lang="es-E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 </a:t>
            </a:r>
            <a:r>
              <a:rPr lang="es-ES" dirty="0" err="1"/>
              <a:t>we</a:t>
            </a:r>
            <a:r>
              <a:rPr lang="es-ES" dirty="0"/>
              <a:t> can </a:t>
            </a:r>
            <a:r>
              <a:rPr lang="es-ES" dirty="0" err="1"/>
              <a:t>see</a:t>
            </a:r>
            <a:r>
              <a:rPr lang="es-ES" dirty="0"/>
              <a:t>,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of AJAX and Chart.js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knowing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improve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itself</a:t>
            </a:r>
            <a:r>
              <a:rPr lang="es-ES" baseline="0" dirty="0"/>
              <a:t> </a:t>
            </a:r>
            <a:r>
              <a:rPr lang="es-ES" baseline="0" dirty="0" err="1"/>
              <a:t>rather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stopping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Here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real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situation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</a:t>
            </a:r>
            <a:r>
              <a:rPr lang="es-ES" baseline="0" dirty="0" err="1"/>
              <a:t>technology</a:t>
            </a:r>
            <a:r>
              <a:rPr lang="es-ES" baseline="0" dirty="0"/>
              <a:t>,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fails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in </a:t>
            </a:r>
            <a:r>
              <a:rPr lang="es-ES" baseline="0" dirty="0" err="1"/>
              <a:t>that</a:t>
            </a:r>
            <a:r>
              <a:rPr lang="es-ES" baseline="0" dirty="0"/>
              <a:t> case,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in </a:t>
            </a:r>
            <a:r>
              <a:rPr lang="es-ES" baseline="0" dirty="0" err="1"/>
              <a:t>serious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of </a:t>
            </a:r>
            <a:r>
              <a:rPr lang="es-ES" baseline="0" dirty="0" err="1"/>
              <a:t>availability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of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slow</a:t>
            </a:r>
            <a:r>
              <a:rPr lang="es-ES" baseline="0" dirty="0"/>
              <a:t> response times.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done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analysing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to </a:t>
            </a:r>
            <a:r>
              <a:rPr lang="es-ES" dirty="0" err="1"/>
              <a:t>them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table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table</a:t>
            </a:r>
            <a:r>
              <a:rPr lang="es-ES" baseline="0" dirty="0"/>
              <a:t> shows </a:t>
            </a:r>
            <a:r>
              <a:rPr lang="es-ES" baseline="0" dirty="0" err="1"/>
              <a:t>our</a:t>
            </a:r>
            <a:r>
              <a:rPr lang="es-ES" baseline="0" dirty="0"/>
              <a:t> principal </a:t>
            </a:r>
            <a:r>
              <a:rPr lang="es-ES" baseline="0" dirty="0" err="1"/>
              <a:t>problems</a:t>
            </a:r>
            <a:r>
              <a:rPr lang="es-ES" baseline="0" dirty="0"/>
              <a:t>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difficult</a:t>
            </a:r>
            <a:r>
              <a:rPr lang="es-ES" baseline="0" dirty="0"/>
              <a:t> to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previously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.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 </a:t>
            </a:r>
            <a:r>
              <a:rPr lang="es-ES" baseline="0" dirty="0" err="1"/>
              <a:t>document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per </a:t>
            </a:r>
            <a:r>
              <a:rPr lang="es-ES" baseline="0" dirty="0" err="1"/>
              <a:t>week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has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completely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has </a:t>
            </a:r>
            <a:r>
              <a:rPr lang="es-ES" baseline="0" dirty="0" err="1"/>
              <a:t>increased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hard</a:t>
            </a:r>
            <a:r>
              <a:rPr lang="es-ES" baseline="0" dirty="0"/>
              <a:t> to </a:t>
            </a:r>
            <a:r>
              <a:rPr lang="es-ES" baseline="0" dirty="0" err="1"/>
              <a:t>estimate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and relate </a:t>
            </a:r>
            <a:r>
              <a:rPr lang="es-ES" baseline="0" dirty="0" err="1"/>
              <a:t>them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time </a:t>
            </a:r>
            <a:r>
              <a:rPr lang="es-ES" baseline="0" dirty="0" err="1"/>
              <a:t>invested</a:t>
            </a:r>
            <a:r>
              <a:rPr lang="es-ES" baseline="0" dirty="0"/>
              <a:t> in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X,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decrease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maximum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</a:t>
            </a:r>
            <a:r>
              <a:rPr lang="es-ES" baseline="0" dirty="0" err="1"/>
              <a:t>possible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ones we’re doing and the ones we’re going to do. Finally, we’ll see some conclusions for our project.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tried</a:t>
            </a:r>
            <a:r>
              <a:rPr lang="es-ES" dirty="0"/>
              <a:t> to</a:t>
            </a:r>
            <a:r>
              <a:rPr lang="es-ES" baseline="0" dirty="0"/>
              <a:t>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and indivisible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to divide </a:t>
            </a:r>
            <a:r>
              <a:rPr lang="es-ES" baseline="0" dirty="0" err="1"/>
              <a:t>them</a:t>
            </a:r>
            <a:r>
              <a:rPr lang="es-ES" baseline="0" dirty="0"/>
              <a:t> and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lighter</a:t>
            </a:r>
            <a:r>
              <a:rPr lang="es-ES" baseline="0" dirty="0"/>
              <a:t> and </a:t>
            </a:r>
            <a:r>
              <a:rPr lang="es-ES" baseline="0" dirty="0" err="1"/>
              <a:t>smaller</a:t>
            </a:r>
            <a:r>
              <a:rPr lang="es-ES" baseline="0" dirty="0"/>
              <a:t>.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success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percentage</a:t>
            </a:r>
            <a:r>
              <a:rPr lang="es-ES" baseline="0" dirty="0"/>
              <a:t> of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(more </a:t>
            </a:r>
            <a:r>
              <a:rPr lang="es-ES" baseline="0" dirty="0" err="1"/>
              <a:t>than</a:t>
            </a:r>
            <a:r>
              <a:rPr lang="es-ES" baseline="0" dirty="0"/>
              <a:t> 3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)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seems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updated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 in </a:t>
            </a:r>
            <a:r>
              <a:rPr lang="es-ES" baseline="0" dirty="0" err="1"/>
              <a:t>matters</a:t>
            </a:r>
            <a:r>
              <a:rPr lang="es-ES" baseline="0" dirty="0"/>
              <a:t> of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uses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sprint, and </a:t>
            </a:r>
            <a:r>
              <a:rPr lang="es-ES" baseline="0" dirty="0" err="1"/>
              <a:t>the</a:t>
            </a:r>
            <a:r>
              <a:rPr lang="es-ES" baseline="0" dirty="0"/>
              <a:t>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a </a:t>
            </a:r>
            <a:r>
              <a:rPr lang="es-ES" baseline="0" dirty="0" err="1"/>
              <a:t>percentage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including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basic</a:t>
            </a:r>
            <a:r>
              <a:rPr lang="es-ES" baseline="0" dirty="0"/>
              <a:t> CRUDS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of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proposed</a:t>
            </a:r>
            <a:r>
              <a:rPr lang="es-ES" baseline="0" dirty="0"/>
              <a:t> in sprint 1,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persistence</a:t>
            </a:r>
            <a:r>
              <a:rPr lang="es-ES" baseline="0" dirty="0"/>
              <a:t> of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database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update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welcome</a:t>
            </a:r>
            <a:r>
              <a:rPr lang="es-ES" baseline="0" dirty="0"/>
              <a:t> page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style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license’s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, and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little</a:t>
            </a:r>
            <a:r>
              <a:rPr lang="es-ES" baseline="0" dirty="0"/>
              <a:t> use cases in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applying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speeding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up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finishing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and </a:t>
            </a:r>
            <a:r>
              <a:rPr lang="es-ES" baseline="0" dirty="0" err="1"/>
              <a:t>obtaining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and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source</a:t>
            </a:r>
            <a:r>
              <a:rPr lang="es-ES" baseline="0" dirty="0"/>
              <a:t> of </a:t>
            </a:r>
            <a:r>
              <a:rPr lang="es-ES" baseline="0" dirty="0" err="1"/>
              <a:t>income</a:t>
            </a:r>
            <a:r>
              <a:rPr lang="es-ES" baseline="0" dirty="0"/>
              <a:t> and </a:t>
            </a:r>
            <a:r>
              <a:rPr lang="es-ES" baseline="0" dirty="0" err="1"/>
              <a:t>obtaining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too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later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presentation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today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</a:t>
            </a:r>
            <a:r>
              <a:rPr lang="es-ES" baseline="0" dirty="0" err="1"/>
              <a:t>important</a:t>
            </a:r>
            <a:r>
              <a:rPr lang="es-ES" baseline="0" dirty="0"/>
              <a:t> </a:t>
            </a:r>
            <a:r>
              <a:rPr lang="es-ES" baseline="0" dirty="0" err="1"/>
              <a:t>feature</a:t>
            </a:r>
            <a:r>
              <a:rPr lang="es-ES" baseline="0" dirty="0"/>
              <a:t> done in </a:t>
            </a:r>
            <a:r>
              <a:rPr lang="es-ES" baseline="0" dirty="0" err="1"/>
              <a:t>this</a:t>
            </a:r>
            <a:r>
              <a:rPr lang="es-ES" baseline="0" dirty="0"/>
              <a:t> sprint: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persistence</a:t>
            </a:r>
            <a:r>
              <a:rPr lang="es-ES" baseline="0" dirty="0"/>
              <a:t> of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how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teacher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including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 can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too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Talking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concrete </a:t>
            </a:r>
            <a:r>
              <a:rPr lang="es-ES" baseline="0" dirty="0" err="1"/>
              <a:t>tasks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everyone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 has </a:t>
            </a:r>
            <a:r>
              <a:rPr lang="es-ES" baseline="0" dirty="0" err="1"/>
              <a:t>participated</a:t>
            </a:r>
            <a:r>
              <a:rPr lang="es-ES" baseline="0" dirty="0"/>
              <a:t> in meetings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review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presentations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and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resulted</a:t>
            </a:r>
            <a:r>
              <a:rPr lang="es-ES" baseline="0" dirty="0"/>
              <a:t> in a total of 15 </a:t>
            </a:r>
            <a:r>
              <a:rPr lang="es-ES" baseline="0" dirty="0" err="1"/>
              <a:t>hours</a:t>
            </a:r>
            <a:r>
              <a:rPr lang="es-ES" baseline="0" dirty="0"/>
              <a:t> and 30 minutes per </a:t>
            </a:r>
            <a:r>
              <a:rPr lang="es-ES" baseline="0" dirty="0" err="1"/>
              <a:t>member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speaking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, Alejandro Román,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manager, has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sprint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trying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database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resulted</a:t>
            </a:r>
            <a:r>
              <a:rPr lang="es-ES" baseline="0" dirty="0"/>
              <a:t> in a 100%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progress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task</a:t>
            </a:r>
            <a:r>
              <a:rPr lang="es-ES" baseline="0" dirty="0"/>
              <a:t> and a performance of 65%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, </a:t>
            </a:r>
            <a:r>
              <a:rPr lang="es-ES" baseline="0" dirty="0" err="1"/>
              <a:t>completing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goals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and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finishing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trivial </a:t>
            </a:r>
            <a:r>
              <a:rPr lang="es-ES" baseline="0" dirty="0" err="1"/>
              <a:t>details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Álvaro </a:t>
            </a:r>
            <a:r>
              <a:rPr lang="en-US" baseline="0" dirty="0" err="1"/>
              <a:t>Domínguez</a:t>
            </a:r>
            <a:r>
              <a:rPr lang="en-US" baseline="0" dirty="0"/>
              <a:t>, our business manager, has been working this sprint creating the two presentations done in it, their respective upgrade reports, the creation of the starting interactive exercises…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application of the pilot plan, and the improvement of the main page of our platform. That resulted in a 100% of the progress of the task and a performance of 135% during this week, completing all his tasks. This is because he has spent less time than estimated in his work.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</a:t>
            </a:r>
            <a:r>
              <a:rPr lang="es-ES" baseline="0" dirty="0"/>
              <a:t> me introduce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facts</a:t>
            </a:r>
            <a:r>
              <a:rPr lang="es-ES" baseline="0" dirty="0"/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Now speaking of our front-end developers, Miguel </a:t>
            </a:r>
            <a:r>
              <a:rPr lang="en-US" baseline="0" dirty="0" err="1"/>
              <a:t>Ángel</a:t>
            </a:r>
            <a:r>
              <a:rPr lang="en-US" baseline="0" dirty="0"/>
              <a:t> </a:t>
            </a:r>
            <a:r>
              <a:rPr lang="en-US" baseline="0" dirty="0" err="1"/>
              <a:t>Baños</a:t>
            </a:r>
            <a:r>
              <a:rPr lang="en-US" baseline="0" dirty="0"/>
              <a:t> has been working this sprint in the interactive exercises’ system too, trying to persist them in our database. That resulted in a 100% of the progress of the task and a performance of 78% during this week, completing the goals of his tasks, and not finishing only some trivial details.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Alejandro </a:t>
            </a:r>
            <a:r>
              <a:rPr lang="en-US" baseline="0" dirty="0" err="1"/>
              <a:t>Garrido</a:t>
            </a:r>
            <a:r>
              <a:rPr lang="en-US" baseline="0" dirty="0"/>
              <a:t> has been working this sprint in the improvement of our welcome page, the improvement of the style of our platform…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creation of our starting interactive exercises and reviewing the metrics of our problems and their results. That resulted in a 70% of the progress of the task and a performance of 80% during this week.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Finally, speaking of our front-end developers, Andrés </a:t>
            </a:r>
            <a:r>
              <a:rPr lang="en-US" baseline="0" dirty="0" err="1"/>
              <a:t>Fernández</a:t>
            </a:r>
            <a:r>
              <a:rPr lang="en-US" baseline="0" dirty="0"/>
              <a:t> has been working this sprint on the automatic deployment of our application, the implementation of use cases in our Django model…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creation of our starting interactive exercises and testing the features that were being finished. That resulted in a 100% of the progress of the task and a performance of 63% during this week, completing all his tasks.</a:t>
            </a:r>
            <a:endParaRPr lang="en-US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/>
              <a:t>Jesús</a:t>
            </a:r>
            <a:r>
              <a:rPr lang="en-US" baseline="0" dirty="0"/>
              <a:t> Sosa has been working this sprint on the demo we’ve seen in both our presentations, the implementation of use cases in our Django model…</a:t>
            </a:r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And the creation of our starting interactive exercises. That resulted in a 100% of the progress of the task and a performance of 90% during this week, completing all his tasks.</a:t>
            </a:r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/>
              <a:t>Finally, Álvaro Sánchez has been working this sprint on the implementation of use cases in our Django model. That resulted in a 100% of the progress of the task and a performance of 66% during this week, completing all his tasks.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’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graphic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sprint.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has </a:t>
            </a:r>
            <a:r>
              <a:rPr lang="es-ES" baseline="0" dirty="0" err="1"/>
              <a:t>significantly</a:t>
            </a:r>
            <a:r>
              <a:rPr lang="es-ES" baseline="0" dirty="0"/>
              <a:t> </a:t>
            </a:r>
            <a:r>
              <a:rPr lang="es-ES" baseline="0" dirty="0" err="1"/>
              <a:t>decreased</a:t>
            </a:r>
            <a:r>
              <a:rPr lang="es-ES" baseline="0" dirty="0"/>
              <a:t> </a:t>
            </a:r>
            <a:r>
              <a:rPr lang="es-ES" baseline="0" dirty="0" err="1"/>
              <a:t>since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begining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to do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baseline="0" dirty="0"/>
              <a:t>, </a:t>
            </a:r>
            <a:r>
              <a:rPr lang="es-ES" baseline="0" dirty="0" err="1"/>
              <a:t>trying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more </a:t>
            </a:r>
            <a:r>
              <a:rPr lang="es-ES" baseline="0" dirty="0" err="1"/>
              <a:t>accurate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done </a:t>
            </a:r>
            <a:r>
              <a:rPr lang="es-ES" baseline="0" dirty="0" err="1"/>
              <a:t>is</a:t>
            </a:r>
            <a:r>
              <a:rPr lang="es-ES" baseline="0" dirty="0"/>
              <a:t> to set a </a:t>
            </a:r>
            <a:r>
              <a:rPr lang="es-ES" baseline="0" dirty="0" err="1"/>
              <a:t>reward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</a:t>
            </a:r>
            <a:r>
              <a:rPr lang="es-ES" baseline="0" dirty="0" err="1"/>
              <a:t>sessions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whose</a:t>
            </a:r>
            <a:r>
              <a:rPr lang="es-ES" baseline="0" dirty="0"/>
              <a:t> performance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best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drinks</a:t>
            </a:r>
            <a:r>
              <a:rPr lang="es-ES" baseline="0" dirty="0"/>
              <a:t> </a:t>
            </a:r>
            <a:r>
              <a:rPr lang="es-ES" baseline="0" dirty="0" err="1"/>
              <a:t>taken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building</a:t>
            </a:r>
            <a:r>
              <a:rPr lang="es-ES" baseline="0" dirty="0"/>
              <a:t> </a:t>
            </a:r>
            <a:r>
              <a:rPr lang="es-ES" baseline="0" dirty="0" err="1"/>
              <a:t>session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>
                <a:latin typeface="Dosis" panose="020B0604020202020204" charset="0"/>
              </a:rPr>
              <a:t>As</a:t>
            </a:r>
            <a:r>
              <a:rPr lang="en-US" sz="1100" i="0" baseline="0" dirty="0">
                <a:latin typeface="Dosis" panose="020B0604020202020204" charset="0"/>
              </a:rPr>
              <a:t> JFK said: </a:t>
            </a:r>
            <a:r>
              <a:rPr lang="en-US" sz="1100" i="1" dirty="0">
                <a:latin typeface="Dosis" panose="020B0604020202020204" charset="0"/>
              </a:rPr>
              <a:t>”Let us think of education as the means of developing our greatest abilities”</a:t>
            </a:r>
            <a:r>
              <a:rPr lang="en-US" sz="1100" i="0" dirty="0">
                <a:latin typeface="Dosis" panose="020B0604020202020204" charset="0"/>
              </a:rPr>
              <a:t>.</a:t>
            </a:r>
            <a:r>
              <a:rPr lang="en-US" sz="1100" i="0" baseline="0" dirty="0">
                <a:latin typeface="Dosis" panose="020B0604020202020204" charset="0"/>
              </a:rPr>
              <a:t> I’m sure we all think that is by the education how we improve ourselves and become better people each day that passes, right?</a:t>
            </a:r>
            <a:endParaRPr lang="en-US" sz="1100" i="1" dirty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we’re</a:t>
            </a:r>
            <a:r>
              <a:rPr lang="es-ES" dirty="0"/>
              <a:t>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778 </a:t>
            </a:r>
            <a:r>
              <a:rPr lang="es-ES" baseline="0" dirty="0" err="1"/>
              <a:t>hours</a:t>
            </a:r>
            <a:r>
              <a:rPr lang="es-ES" baseline="0" dirty="0"/>
              <a:t> and 14300 euros,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49 and a 69 </a:t>
            </a:r>
            <a:r>
              <a:rPr lang="es-ES" baseline="0" dirty="0" err="1"/>
              <a:t>percent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43 </a:t>
            </a:r>
            <a:r>
              <a:rPr lang="es-ES" baseline="0" dirty="0" err="1"/>
              <a:t>expected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investments</a:t>
            </a:r>
            <a:r>
              <a:rPr lang="es-ES" baseline="0" dirty="0"/>
              <a:t> are visible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burndown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end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</a:t>
            </a:r>
            <a:r>
              <a:rPr lang="es-ES" baseline="0" dirty="0" err="1"/>
              <a:t>itself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are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be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trivial </a:t>
            </a:r>
            <a:r>
              <a:rPr lang="es-ES" baseline="0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goals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sprint,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perfectly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shows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remaining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well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completion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Speaking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</a:t>
            </a:r>
            <a:r>
              <a:rPr lang="es-ES" dirty="0" err="1"/>
              <a:t>we’re</a:t>
            </a:r>
            <a:r>
              <a:rPr lang="es-ES" dirty="0"/>
              <a:t> </a:t>
            </a:r>
            <a:r>
              <a:rPr lang="es-ES" dirty="0" err="1"/>
              <a:t>facing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currently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mentioned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, </a:t>
            </a:r>
            <a:r>
              <a:rPr lang="es-ES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dirty="0"/>
              <a:t>. </a:t>
            </a:r>
            <a:r>
              <a:rPr lang="es-ES" dirty="0" err="1"/>
              <a:t>Despite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fine and </a:t>
            </a:r>
            <a:r>
              <a:rPr lang="es-ES" baseline="0" dirty="0" err="1"/>
              <a:t>results</a:t>
            </a:r>
            <a:r>
              <a:rPr lang="es-ES" baseline="0" dirty="0"/>
              <a:t> in a </a:t>
            </a:r>
            <a:r>
              <a:rPr lang="es-ES" baseline="0" dirty="0" err="1"/>
              <a:t>improvement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upgrade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and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so as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numbers</a:t>
            </a:r>
            <a:r>
              <a:rPr lang="es-ES" baseline="0" dirty="0"/>
              <a:t> 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at,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testing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</a:t>
            </a:r>
            <a:r>
              <a:rPr lang="es-ES" baseline="0" dirty="0" err="1"/>
              <a:t>functionalities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minor</a:t>
            </a:r>
            <a:r>
              <a:rPr lang="es-ES" baseline="0" dirty="0"/>
              <a:t> use cases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having</a:t>
            </a:r>
            <a:r>
              <a:rPr lang="es-ES" baseline="0" dirty="0"/>
              <a:t>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, </a:t>
            </a:r>
            <a:r>
              <a:rPr lang="es-ES" baseline="0" dirty="0" err="1"/>
              <a:t>getting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things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do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and </a:t>
            </a:r>
            <a:r>
              <a:rPr lang="es-ES" baseline="0" dirty="0" err="1"/>
              <a:t>obviously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reviewing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,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solutions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applications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sprint a </a:t>
            </a:r>
            <a:r>
              <a:rPr lang="es-ES" baseline="0" dirty="0" err="1"/>
              <a:t>search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complete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transaction’s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test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 and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find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sprint, </a:t>
            </a:r>
            <a:r>
              <a:rPr lang="es-ES" baseline="0" dirty="0" err="1"/>
              <a:t>too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let’s see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other concept. As Steve Jobs said: </a:t>
            </a:r>
            <a:r>
              <a:rPr lang="en-US" sz="1100" b="0" i="1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Computers themselves, and software yet to be developed, will revolutionize the way we learn”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To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prove this, we only have to see systems like our blackboard system or the digital blackboards used in schools, thanks to the software and its development.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of </a:t>
            </a:r>
            <a:r>
              <a:rPr lang="es-ES" baseline="0" dirty="0" err="1"/>
              <a:t>course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can </a:t>
            </a:r>
            <a:r>
              <a:rPr lang="es-ES" baseline="0" dirty="0" err="1"/>
              <a:t>appear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use cases and 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details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left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sprint 2.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keep</a:t>
            </a:r>
            <a:r>
              <a:rPr lang="es-ES" baseline="0" dirty="0"/>
              <a:t> meeting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getting</a:t>
            </a:r>
            <a:r>
              <a:rPr lang="es-ES" baseline="0" dirty="0"/>
              <a:t> more and more </a:t>
            </a:r>
            <a:r>
              <a:rPr lang="es-ES" baseline="0" dirty="0" err="1"/>
              <a:t>feedback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of </a:t>
            </a:r>
            <a:r>
              <a:rPr lang="es-ES" baseline="0" dirty="0" err="1"/>
              <a:t>course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got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implement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times </a:t>
            </a:r>
            <a:r>
              <a:rPr lang="es-ES" baseline="0" dirty="0" err="1"/>
              <a:t>given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practice</a:t>
            </a:r>
            <a:r>
              <a:rPr lang="es-ES" baseline="0" dirty="0"/>
              <a:t>.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example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suggested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registration</a:t>
            </a:r>
            <a:r>
              <a:rPr lang="es-ES" baseline="0" dirty="0"/>
              <a:t> of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automatic</a:t>
            </a:r>
            <a:r>
              <a:rPr lang="es-ES" baseline="0" dirty="0"/>
              <a:t>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excel</a:t>
            </a:r>
            <a:r>
              <a:rPr lang="es-ES" baseline="0" dirty="0"/>
              <a:t> file.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attention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treatment</a:t>
            </a:r>
            <a:r>
              <a:rPr lang="es-ES" baseline="0" dirty="0"/>
              <a:t> of </a:t>
            </a:r>
            <a:r>
              <a:rPr lang="es-ES" baseline="0" dirty="0" err="1"/>
              <a:t>students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a </a:t>
            </a:r>
            <a:r>
              <a:rPr lang="es-ES" baseline="0" dirty="0" err="1"/>
              <a:t>lot</a:t>
            </a:r>
            <a:r>
              <a:rPr lang="es-ES" baseline="0" dirty="0"/>
              <a:t> of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treatment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investigating</a:t>
            </a:r>
            <a:r>
              <a:rPr lang="es-ES" baseline="0" dirty="0"/>
              <a:t>, and to </a:t>
            </a:r>
            <a:r>
              <a:rPr lang="es-ES" baseline="0" dirty="0" err="1"/>
              <a:t>some</a:t>
            </a:r>
            <a:r>
              <a:rPr lang="es-ES" baseline="0" dirty="0"/>
              <a:t> bugs in </a:t>
            </a:r>
            <a:r>
              <a:rPr lang="es-ES" baseline="0" dirty="0" err="1"/>
              <a:t>our</a:t>
            </a:r>
            <a:r>
              <a:rPr lang="es-ES" baseline="0" dirty="0"/>
              <a:t> Django use cases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user</a:t>
            </a:r>
            <a:r>
              <a:rPr lang="es-ES" baseline="0" dirty="0"/>
              <a:t> </a:t>
            </a:r>
            <a:r>
              <a:rPr lang="es-ES" baseline="0" dirty="0" err="1"/>
              <a:t>experience</a:t>
            </a:r>
            <a:r>
              <a:rPr lang="es-ES" baseline="0" dirty="0"/>
              <a:t> a bit </a:t>
            </a:r>
            <a:r>
              <a:rPr lang="es-ES" baseline="0" dirty="0" err="1"/>
              <a:t>worse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intended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conclusions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star</a:t>
            </a:r>
            <a:r>
              <a:rPr lang="es-ES" baseline="0" dirty="0"/>
              <a:t> use case,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completely</a:t>
            </a:r>
            <a:r>
              <a:rPr lang="es-ES" baseline="0" dirty="0"/>
              <a:t> done, so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back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started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almost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, so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future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clearly</a:t>
            </a:r>
            <a:r>
              <a:rPr lang="es-ES" baseline="0" dirty="0"/>
              <a:t> positive, </a:t>
            </a:r>
            <a:r>
              <a:rPr lang="es-ES" baseline="0" dirty="0" err="1"/>
              <a:t>getting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sprint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passes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assume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than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previous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,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only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more </a:t>
            </a:r>
            <a:r>
              <a:rPr lang="es-ES" baseline="0" dirty="0" err="1"/>
              <a:t>requirements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become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managment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like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distribution</a:t>
            </a:r>
            <a:r>
              <a:rPr lang="es-ES" baseline="0" dirty="0"/>
              <a:t> and </a:t>
            </a:r>
            <a:r>
              <a:rPr lang="es-ES" baseline="0" dirty="0" err="1"/>
              <a:t>estimation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</a:t>
            </a:r>
            <a:r>
              <a:rPr lang="es-ES" baseline="0" dirty="0"/>
              <a:t>. </a:t>
            </a:r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can’t</a:t>
            </a:r>
            <a:r>
              <a:rPr lang="es-ES" baseline="0" dirty="0"/>
              <a:t> </a:t>
            </a:r>
            <a:r>
              <a:rPr lang="es-ES" baseline="0" dirty="0" err="1"/>
              <a:t>give</a:t>
            </a:r>
            <a:r>
              <a:rPr lang="es-ES" baseline="0" dirty="0"/>
              <a:t> up and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improve</a:t>
            </a:r>
            <a:r>
              <a:rPr lang="es-ES" baseline="0" dirty="0"/>
              <a:t> more and do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job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happen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combined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apparently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: </a:t>
            </a:r>
            <a:r>
              <a:rPr lang="es-ES" baseline="0" dirty="0" err="1"/>
              <a:t>Education</a:t>
            </a:r>
            <a:r>
              <a:rPr lang="es-ES" baseline="0" dirty="0"/>
              <a:t> and Software?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question</a:t>
            </a:r>
            <a:r>
              <a:rPr lang="es-ES" baseline="0" dirty="0"/>
              <a:t>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can be a </a:t>
            </a:r>
            <a:r>
              <a:rPr lang="es-ES" baseline="0" dirty="0" err="1"/>
              <a:t>little</a:t>
            </a:r>
            <a:r>
              <a:rPr lang="es-ES" baseline="0" dirty="0"/>
              <a:t> controversial. </a:t>
            </a:r>
            <a:r>
              <a:rPr lang="es-ES" baseline="0" dirty="0" err="1"/>
              <a:t>Let’s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ClimbCode’s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. </a:t>
            </a:r>
            <a:r>
              <a:rPr lang="es-ES" baseline="0" dirty="0" err="1"/>
              <a:t>However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close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doors</a:t>
            </a:r>
            <a:r>
              <a:rPr lang="es-ES" baseline="0" dirty="0"/>
              <a:t> to </a:t>
            </a:r>
            <a:r>
              <a:rPr lang="es-ES" baseline="0" dirty="0" err="1"/>
              <a:t>programming</a:t>
            </a:r>
            <a:r>
              <a:rPr lang="es-ES" baseline="0" dirty="0"/>
              <a:t> and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let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act</a:t>
            </a:r>
            <a:r>
              <a:rPr lang="es-ES" baseline="0" dirty="0"/>
              <a:t> as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who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own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you</a:t>
            </a:r>
            <a:r>
              <a:rPr lang="es-ES" baseline="0" dirty="0"/>
              <a:t> </a:t>
            </a:r>
            <a:r>
              <a:rPr lang="es-ES" baseline="0" dirty="0" err="1"/>
              <a:t>don’t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? </a:t>
            </a:r>
            <a:r>
              <a:rPr lang="es-ES" baseline="0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either</a:t>
            </a:r>
            <a:r>
              <a:rPr lang="es-ES" baseline="0" dirty="0"/>
              <a:t>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yourself</a:t>
            </a:r>
            <a:r>
              <a:rPr lang="es-ES" baseline="0" dirty="0"/>
              <a:t>,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ask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live</a:t>
            </a:r>
            <a:r>
              <a:rPr lang="es-ES" baseline="0" dirty="0"/>
              <a:t> </a:t>
            </a:r>
            <a:r>
              <a:rPr lang="es-ES" baseline="0" dirty="0" err="1"/>
              <a:t>courses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are </a:t>
            </a:r>
            <a:r>
              <a:rPr lang="es-ES" baseline="0" dirty="0" err="1"/>
              <a:t>thinking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of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competitions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demand</a:t>
            </a:r>
            <a:r>
              <a:rPr lang="es-ES" baseline="0" dirty="0"/>
              <a:t> </a:t>
            </a:r>
            <a:r>
              <a:rPr lang="es-ES" baseline="0" dirty="0" err="1"/>
              <a:t>asks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gif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10.pn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2" y="2276872"/>
            <a:ext cx="1887550" cy="188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2" name="Picture 2" descr="C:\Users\ALVARO\Desktop\índ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44" y="4077072"/>
            <a:ext cx="1666831" cy="25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68515708"/>
              </p:ext>
            </p:extLst>
          </p:nvPr>
        </p:nvGraphicFramePr>
        <p:xfrm>
          <a:off x="179512" y="116630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597611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94" y="404664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5" y="1412776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2" y="4046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3" y="465996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82" y="46527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3" y="465276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4" y="261969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2" y="261969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76" y="263691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10681472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57" y="251533"/>
            <a:ext cx="1040585" cy="104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5" y="1158152"/>
            <a:ext cx="1459679" cy="97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5" y="146015"/>
            <a:ext cx="1760367" cy="1219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59717"/>
            <a:ext cx="1873361" cy="117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51" y="256490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9" y="441444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6" y="25883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68" y="256490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1" y="4486900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índi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5" y="922243"/>
            <a:ext cx="933739" cy="14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Yellow circ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5" y="4580678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78662685"/>
              </p:ext>
            </p:extLst>
          </p:nvPr>
        </p:nvGraphicFramePr>
        <p:xfrm>
          <a:off x="179512" y="116630"/>
          <a:ext cx="8856983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46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56" y="332656"/>
            <a:ext cx="2127531" cy="17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308207"/>
            <a:ext cx="1134727" cy="17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95" y="469202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1" y="2676501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Yellow 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4775142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Red cir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58" y="2708920"/>
            <a:ext cx="1541911" cy="15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7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38779281"/>
              </p:ext>
            </p:extLst>
          </p:nvPr>
        </p:nvGraphicFramePr>
        <p:xfrm>
          <a:off x="179512" y="116629"/>
          <a:ext cx="8856984" cy="623140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PROBLEMS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PER WEEK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4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 0,75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ERROR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42%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36%  </a:t>
                      </a:r>
                      <a:endParaRPr sz="36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16" name="Picture 2" descr="Resultado de imagen de Interrog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1801999" cy="1801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88339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" y="4509120"/>
            <a:ext cx="1565720" cy="15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Technologies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in </a:t>
            </a:r>
            <a:r>
              <a:rPr lang="es-ES" sz="3600" dirty="0" err="1"/>
              <a:t>Progress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to do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Conclusions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580702537"/>
              </p:ext>
            </p:extLst>
          </p:nvPr>
        </p:nvGraphicFramePr>
        <p:xfrm>
          <a:off x="179512" y="116629"/>
          <a:ext cx="8856984" cy="612961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118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4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BIG</a:t>
                      </a:r>
                      <a:r>
                        <a:rPr lang="es-ES" sz="4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TASKS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53%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22%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8" y="3520691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53" y="2276872"/>
            <a:ext cx="5748031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/>
              <a:t>Performance: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375" y="528275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4200" dirty="0"/>
              <a:t>COMPLETED SP / REAL TOTAL HOURS</a:t>
            </a:r>
          </a:p>
        </p:txBody>
      </p:sp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CR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66835"/>
            <a:ext cx="5126431" cy="2709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Features</a:t>
            </a:r>
            <a:r>
              <a:rPr lang="es-ES" sz="36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20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57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Features</a:t>
            </a:r>
            <a:r>
              <a:rPr lang="es-ES" sz="36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5181219" cy="2690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549221"/>
            <a:ext cx="2366665" cy="311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43" y="2081532"/>
            <a:ext cx="698639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/>
              <a:t>Pilot</a:t>
            </a:r>
            <a:r>
              <a:rPr lang="es-ES" sz="36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2" y="4351887"/>
            <a:ext cx="7056784" cy="24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Sprint 2: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URL:</a:t>
            </a:r>
          </a:p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https://www.youtube.com/watch?v=LK_A6aBrHzE</a:t>
            </a:r>
          </a:p>
        </p:txBody>
      </p:sp>
    </p:spTree>
    <p:extLst>
      <p:ext uri="{BB962C8B-B14F-4D97-AF65-F5344CB8AC3E}">
        <p14:creationId xmlns:p14="http://schemas.microsoft.com/office/powerpoint/2010/main" val="314518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15h 30min</a:t>
            </a:r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352754452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30h 34min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65%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" y="108585"/>
            <a:ext cx="2412501" cy="237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3262316"/>
            <a:ext cx="2451612" cy="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59294601"/>
              </p:ext>
            </p:extLst>
          </p:nvPr>
        </p:nvGraphicFramePr>
        <p:xfrm>
          <a:off x="25896" y="2689743"/>
          <a:ext cx="8937805" cy="365652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 18min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54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47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28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744127"/>
            <a:ext cx="1086942" cy="10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9" y="3922914"/>
            <a:ext cx="1058934" cy="1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6" y="5173186"/>
            <a:ext cx="697956" cy="6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34" y="5506073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827985" y="6226510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606629792"/>
              </p:ext>
            </p:extLst>
          </p:nvPr>
        </p:nvGraphicFramePr>
        <p:xfrm>
          <a:off x="25896" y="2689743"/>
          <a:ext cx="8978216" cy="371881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1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3min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</a:t>
                      </a:r>
                      <a:r>
                        <a:rPr lang="es-ES" sz="3400" b="0" baseline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43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96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135%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2744127"/>
            <a:ext cx="870357" cy="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988852239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25h 39</a:t>
                      </a:r>
                      <a:r>
                        <a:rPr lang="es-ES" sz="52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" y="3201857"/>
            <a:ext cx="2908392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Miguel Ángel Baños, Front-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78731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255056"/>
            <a:ext cx="2553201" cy="227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05934092"/>
              </p:ext>
            </p:extLst>
          </p:nvPr>
        </p:nvGraphicFramePr>
        <p:xfrm>
          <a:off x="25896" y="2689741"/>
          <a:ext cx="8856983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5h 30min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9" y="39621"/>
            <a:ext cx="2265019" cy="245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4480184"/>
            <a:ext cx="1800201" cy="180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0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4285378780"/>
              </p:ext>
            </p:extLst>
          </p:nvPr>
        </p:nvGraphicFramePr>
        <p:xfrm>
          <a:off x="0" y="2496330"/>
          <a:ext cx="8856983" cy="38849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6242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2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20min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2513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80%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7" y="0"/>
            <a:ext cx="2127628" cy="23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510728"/>
            <a:ext cx="655509" cy="6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801169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06647" y="3521606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04909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943005559"/>
              </p:ext>
            </p:extLst>
          </p:nvPr>
        </p:nvGraphicFramePr>
        <p:xfrm>
          <a:off x="25896" y="2689741"/>
          <a:ext cx="8856983" cy="36195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12h 42min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Fernández,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3" y="2744127"/>
            <a:ext cx="2055520" cy="1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6" y="4869160"/>
            <a:ext cx="2382351" cy="1237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8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593055238"/>
              </p:ext>
            </p:extLst>
          </p:nvPr>
        </p:nvGraphicFramePr>
        <p:xfrm>
          <a:off x="25896" y="2689743"/>
          <a:ext cx="8856983" cy="371278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42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4707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63%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Fernández,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0" y="3789040"/>
            <a:ext cx="1045600" cy="8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6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901074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421581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068967866"/>
              </p:ext>
            </p:extLst>
          </p:nvPr>
        </p:nvGraphicFramePr>
        <p:xfrm>
          <a:off x="25896" y="2689741"/>
          <a:ext cx="8937805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9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15h 44</a:t>
                      </a:r>
                      <a:r>
                        <a:rPr lang="es-ES" sz="5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1" y="4725144"/>
            <a:ext cx="2521002" cy="130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vide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video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5" y="2543716"/>
            <a:ext cx="2041262" cy="204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110793261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 15min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  <a:b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</a:b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90%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5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9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891993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5960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190798300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31h 30min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66%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Sánchez,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178930"/>
            <a:ext cx="2457750" cy="231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0" y="2850767"/>
            <a:ext cx="2022634" cy="1050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graphicFrame>
        <p:nvGraphicFramePr>
          <p:cNvPr id="14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50222"/>
              </p:ext>
            </p:extLst>
          </p:nvPr>
        </p:nvGraphicFramePr>
        <p:xfrm>
          <a:off x="0" y="1340768"/>
          <a:ext cx="9144000" cy="5053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/>
              <a:t>Reward</a:t>
            </a:r>
            <a:r>
              <a:rPr lang="es-ES" sz="6000" dirty="0"/>
              <a:t> </a:t>
            </a:r>
            <a:r>
              <a:rPr lang="es-ES" sz="6000" dirty="0" err="1"/>
              <a:t>System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2" y="342900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/>
              <a:t>Team</a:t>
            </a:r>
            <a:r>
              <a:rPr lang="es-ES" sz="6000" dirty="0"/>
              <a:t> </a:t>
            </a:r>
            <a:r>
              <a:rPr lang="es-ES" sz="6000" dirty="0" err="1"/>
              <a:t>Building</a:t>
            </a:r>
            <a:endParaRPr lang="es-ES" sz="6000" dirty="0"/>
          </a:p>
        </p:txBody>
      </p:sp>
      <p:pic>
        <p:nvPicPr>
          <p:cNvPr id="3" name="Picture 2" descr="Resultado de imagen de 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6" y="4438886"/>
            <a:ext cx="4526966" cy="2388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J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050810" cy="46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</a:t>
            </a:r>
            <a:r>
              <a:rPr lang="es-ES" sz="6000" dirty="0"/>
              <a:t>in </a:t>
            </a:r>
            <a:r>
              <a:rPr lang="es-ES" sz="6000" dirty="0" err="1"/>
              <a:t>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41</a:t>
            </a:r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€43%, </a:t>
            </a:r>
            <a:r>
              <a:rPr lang="en" sz="4000" dirty="0">
                <a:solidFill>
                  <a:srgbClr val="C55A11"/>
                </a:solidFill>
              </a:rPr>
              <a:t>43% 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€49%, </a:t>
            </a:r>
            <a:r>
              <a:rPr lang="en" sz="4000" dirty="0">
                <a:solidFill>
                  <a:srgbClr val="C55A11"/>
                </a:solidFill>
              </a:rPr>
              <a:t>69% 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3512931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€14,3K</a:t>
            </a:r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473458" y="4291266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778 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3075" name="Picture 3" descr="C:\Users\ALVARO\Downloads\Barra progres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9413"/>
            <a:ext cx="91440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42</a:t>
            </a:r>
          </a:p>
        </p:txBody>
      </p:sp>
      <p:pic>
        <p:nvPicPr>
          <p:cNvPr id="1031" name="Picture 7" descr="C:\Users\ALVARO\Downloads\image_2018-04-12_19-45-16(2)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47" y="6074840"/>
            <a:ext cx="1604731" cy="80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ownloads\image_2018-04-12_19-45-16(1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669" y="2175107"/>
            <a:ext cx="1665728" cy="336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VARO\Downloads\image_2018-04-12_20-59-4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0" y="1366207"/>
            <a:ext cx="7544622" cy="489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43</a:t>
            </a:r>
          </a:p>
        </p:txBody>
      </p:sp>
      <p:pic>
        <p:nvPicPr>
          <p:cNvPr id="2051" name="Picture 3" descr="C:\Users\ALVARO\Downloads\image_2018-04-12_21-00-09 - copia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55" y="2129020"/>
            <a:ext cx="1108157" cy="37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VARO\Downloads\image_2018-04-12_21-00-09 - cop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867" y="2086852"/>
            <a:ext cx="1401507" cy="381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VARO\Downloads\image_2018-04-12_21-00-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903" y="6146060"/>
            <a:ext cx="1787588" cy="71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VARO\Downloads\image_2018-04-12_21-31-5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50" y="1647846"/>
            <a:ext cx="6818405" cy="462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/>
              <a:t>Problems: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Balanz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20888"/>
            <a:ext cx="3653952" cy="3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897784" y="3269009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5076056" y="3140968"/>
            <a:ext cx="4073974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STORY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POINTS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45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Resultado de imagen de 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7" y="2210838"/>
            <a:ext cx="2641418" cy="2264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05453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0838"/>
            <a:ext cx="2294615" cy="229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Pilot</a:t>
            </a:r>
            <a:r>
              <a:rPr lang="es-ES" sz="40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46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Meeting with schools</a:t>
            </a:r>
          </a:p>
        </p:txBody>
      </p:sp>
    </p:spTree>
    <p:extLst>
      <p:ext uri="{BB962C8B-B14F-4D97-AF65-F5344CB8AC3E}">
        <p14:creationId xmlns:p14="http://schemas.microsoft.com/office/powerpoint/2010/main" val="334682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</a:t>
            </a:r>
            <a:r>
              <a:rPr lang="es-ES" sz="6000" dirty="0"/>
              <a:t>to do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5833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err="1"/>
              <a:t>Problems</a:t>
            </a:r>
            <a:r>
              <a:rPr lang="es-ES" sz="4000" dirty="0"/>
              <a:t>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48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LVARO\Desktop\pobl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3230"/>
            <a:ext cx="6192688" cy="41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4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203999"/>
            <a:ext cx="1858811" cy="26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14" y="1772816"/>
            <a:ext cx="2592288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1538"/>
            <a:ext cx="2274815" cy="22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49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1" y="4365104"/>
            <a:ext cx="2699795" cy="2314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1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Features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50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94" y="2538413"/>
            <a:ext cx="6187819" cy="32136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72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4000" dirty="0" err="1"/>
              <a:t>Pilot</a:t>
            </a:r>
            <a:r>
              <a:rPr lang="es-ES" sz="4000" dirty="0"/>
              <a:t> Plan: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51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Meeting with schools</a:t>
            </a:r>
          </a:p>
        </p:txBody>
      </p:sp>
    </p:spTree>
    <p:extLst>
      <p:ext uri="{BB962C8B-B14F-4D97-AF65-F5344CB8AC3E}">
        <p14:creationId xmlns:p14="http://schemas.microsoft.com/office/powerpoint/2010/main" val="1997486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Feedback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52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12776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03" y="2655892"/>
            <a:ext cx="2245656" cy="31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71576"/>
            <a:ext cx="2877580" cy="28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04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Conclusions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54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18" y="1772816"/>
            <a:ext cx="7712999" cy="40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1026" name="Picture 2" descr="Resultado de imagen de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0381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pic>
        <p:nvPicPr>
          <p:cNvPr id="2050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522394" cy="35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2"/>
          <p:cNvSpPr txBox="1">
            <a:spLocks noGrp="1"/>
          </p:cNvSpPr>
          <p:nvPr>
            <p:ph type="body" idx="1"/>
          </p:nvPr>
        </p:nvSpPr>
        <p:spPr>
          <a:xfrm>
            <a:off x="1691680" y="3789040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Not really…</a:t>
            </a:r>
            <a:endParaRPr sz="6000" b="0" dirty="0">
              <a:latin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3929</TotalTime>
  <Words>3257</Words>
  <Application>Microsoft Office PowerPoint</Application>
  <PresentationFormat>Presentación en pantalla (4:3)</PresentationFormat>
  <Paragraphs>344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Dosis</vt:lpstr>
      <vt:lpstr>Sniglet</vt:lpstr>
      <vt:lpstr>Arial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Presentación de PowerPoint</vt:lpstr>
      <vt:lpstr>Technologies</vt:lpstr>
      <vt:lpstr>Technologies</vt:lpstr>
      <vt:lpstr>Technologies</vt:lpstr>
      <vt:lpstr>Technologies</vt:lpstr>
      <vt:lpstr>Technologies</vt:lpstr>
      <vt:lpstr>Presentación de PowerPoint</vt:lpstr>
      <vt:lpstr>Presentación de PowerPoint</vt:lpstr>
      <vt:lpstr>Presentación de PowerPoint</vt:lpstr>
      <vt:lpstr>Things Done</vt:lpstr>
      <vt:lpstr>Presentación de PowerPoint</vt:lpstr>
      <vt:lpstr>Presentación de PowerPoint</vt:lpstr>
      <vt:lpstr>Things Done</vt:lpstr>
      <vt:lpstr>Things Done</vt:lpstr>
      <vt:lpstr>Things Done</vt:lpstr>
      <vt:lpstr>Things Done</vt:lpstr>
      <vt:lpstr>Things Done</vt:lpstr>
      <vt:lpstr>Things Done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Things Done</vt:lpstr>
      <vt:lpstr>Things Done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to do</vt:lpstr>
      <vt:lpstr>Things to do</vt:lpstr>
      <vt:lpstr>Things to do</vt:lpstr>
      <vt:lpstr>Things to do</vt:lpstr>
      <vt:lpstr>Things to do</vt:lpstr>
      <vt:lpstr>Things to do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alejandro roman rodriguez</cp:lastModifiedBy>
  <cp:revision>339</cp:revision>
  <dcterms:modified xsi:type="dcterms:W3CDTF">2018-04-12T21:36:33Z</dcterms:modified>
</cp:coreProperties>
</file>